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9144000"/>
  <p:notesSz cx="6858000" cy="9144000"/>
  <p:embeddedFontLst>
    <p:embeddedFont>
      <p:font typeface="Merriweather SemiBold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5A32EA-2E89-4D58-9481-A5566FE4FCE4}">
  <a:tblStyle styleId="{035A32EA-2E89-4D58-9481-A5566FE4FC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emiBold-bold.fntdata"/><Relationship Id="rId20" Type="http://schemas.openxmlformats.org/officeDocument/2006/relationships/slide" Target="slides/slide14.xml"/><Relationship Id="rId42" Type="http://schemas.openxmlformats.org/officeDocument/2006/relationships/font" Target="fonts/MerriweatherSemiBold-boldItalic.fntdata"/><Relationship Id="rId41" Type="http://schemas.openxmlformats.org/officeDocument/2006/relationships/font" Target="fonts/MerriweatherSemiBold-italic.fntdata"/><Relationship Id="rId22" Type="http://schemas.openxmlformats.org/officeDocument/2006/relationships/slide" Target="slides/slide16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5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18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7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erriweatherSemiBold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9d5089a8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3a9d5089a8f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a8229a3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aa8229a362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9d5089a8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3a9d5089a8f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9d5089a8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3a9d5089a8f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9d5089a8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3a9d5089a8f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a8229a36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3aa8229a362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a8229a36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3aa8229a362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a8229a36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3aa8229a362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a8229a36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aa8229a362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a8229a36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3aa8229a362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9d5089a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g3a9d5089a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a8229a36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3aa8229a362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9d5089a8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3a9d5089a8f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9d5089a8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3a9d5089a8f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9d5089a8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3a9d5089a8f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9d5089a8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3a9d5089a8f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9d5089a8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3a9d5089a8f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b6b92ae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g3ab6b92ae2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9d5089a8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g3a9d5089a8f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9d5089a8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3a9d5089a8f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9d5089a8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3a9d5089a8f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9d5089a8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3a9d5089a8f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emiBold"/>
              <a:buNone/>
              <a:defRPr>
                <a:latin typeface="Merriweather SemiBold"/>
                <a:ea typeface="Merriweather SemiBold"/>
                <a:cs typeface="Merriweather SemiBold"/>
                <a:sym typeface="Merriweath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 SemiBold"/>
              <a:buNone/>
              <a:defRPr>
                <a:latin typeface="Merriweather SemiBold"/>
                <a:ea typeface="Merriweather SemiBold"/>
                <a:cs typeface="Merriweather SemiBold"/>
                <a:sym typeface="Merriweather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 SemiBold"/>
              <a:buNone/>
              <a:defRPr>
                <a:latin typeface="Merriweather SemiBold"/>
                <a:ea typeface="Merriweather SemiBold"/>
                <a:cs typeface="Merriweather SemiBold"/>
                <a:sym typeface="Merriweather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 SemiBold"/>
              <a:buNone/>
              <a:defRPr>
                <a:latin typeface="Merriweather SemiBold"/>
                <a:ea typeface="Merriweather SemiBold"/>
                <a:cs typeface="Merriweather SemiBold"/>
                <a:sym typeface="Merriweather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 SemiBold"/>
              <a:buNone/>
              <a:defRPr>
                <a:latin typeface="Merriweather SemiBold"/>
                <a:ea typeface="Merriweather SemiBold"/>
                <a:cs typeface="Merriweather SemiBold"/>
                <a:sym typeface="Merriweather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 SemiBold"/>
              <a:buNone/>
              <a:defRPr>
                <a:latin typeface="Merriweather SemiBold"/>
                <a:ea typeface="Merriweather SemiBold"/>
                <a:cs typeface="Merriweather SemiBold"/>
                <a:sym typeface="Merriweather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 SemiBold"/>
              <a:buNone/>
              <a:defRPr>
                <a:latin typeface="Merriweather SemiBold"/>
                <a:ea typeface="Merriweather SemiBold"/>
                <a:cs typeface="Merriweather SemiBold"/>
                <a:sym typeface="Merriweather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 SemiBold"/>
              <a:buNone/>
              <a:defRPr>
                <a:latin typeface="Merriweather SemiBold"/>
                <a:ea typeface="Merriweather SemiBold"/>
                <a:cs typeface="Merriweather SemiBold"/>
                <a:sym typeface="Merriweather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 SemiBold"/>
              <a:buNone/>
              <a:defRPr>
                <a:latin typeface="Merriweather SemiBold"/>
                <a:ea typeface="Merriweather SemiBold"/>
                <a:cs typeface="Merriweather SemiBold"/>
                <a:sym typeface="Merriweather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57200" y="1600200"/>
            <a:ext cx="3839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•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–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•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–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»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•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•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•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•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3333"/>
              <a:buFont typeface="Calibri"/>
              <a:buNone/>
            </a:pPr>
            <a:r>
              <a:rPr b="1" lang="en-US" sz="6000">
                <a:latin typeface="Merriweather"/>
                <a:ea typeface="Merriweather"/>
                <a:cs typeface="Merriweather"/>
                <a:sym typeface="Merriweather"/>
              </a:rPr>
              <a:t>Mini Python Compiler</a:t>
            </a:r>
            <a:endParaRPr sz="6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2457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Van Duong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Hoang Nhat Ho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3"/>
          <p:cNvSpPr txBox="1"/>
          <p:nvPr>
            <p:ph type="ctrTitle"/>
          </p:nvPr>
        </p:nvSpPr>
        <p:spPr>
          <a:xfrm>
            <a:off x="6414900" y="391700"/>
            <a:ext cx="27291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000"/>
              <a:t>CMPE 152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Parser 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212950" y="1005850"/>
            <a:ext cx="3839400" cy="5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38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We implement a recursive descent parser that </a:t>
            </a:r>
            <a:r>
              <a:rPr lang="en-US" sz="2000"/>
              <a:t>follows the grammar structure, reads tokens in order, </a:t>
            </a:r>
            <a:r>
              <a:rPr lang="en-US" sz="2000"/>
              <a:t>consumes the token list, and builds an AST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2385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The parse() method loops until reaching EOF in token list </a:t>
            </a:r>
            <a:r>
              <a:rPr lang="en-US" sz="2000"/>
              <a:t> generated </a:t>
            </a:r>
            <a:r>
              <a:rPr lang="en-US" sz="2000"/>
              <a:t>from the lexer, skipping NEWLINE tokens and repeatedly calling parse_statement().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2385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The parser</a:t>
            </a:r>
            <a:r>
              <a:rPr lang="en-US" sz="2000"/>
              <a:t> checks which kind of statement to parse based on the first token: IF, WHILE, PRINT, or ID for assignments.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2385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Unexpected tokens are reported as errors, and the parser will skip to the next NEWLINE or EOF to keep parsing.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2" title="Screen Shot 2025-11-28 at 00.01.5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250" y="1005850"/>
            <a:ext cx="5048751" cy="58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Error Handling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0" y="1300775"/>
            <a:ext cx="38394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The Parser class stores all error messages in an internal errors list so we can display them together.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3" title="Screen Shot 2025-11-28 at 02.02.2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99107"/>
            <a:ext cx="9144001" cy="235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4089075" y="1300775"/>
            <a:ext cx="48720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The expect() helper reports mismatched tokens, records the line number, and then performs recovery mode.</a:t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Recovery is implemented by continue parsing until sees NEWLINE, DEDENT, or EOF, which usually marks the end of a statement.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approach lets us continue parsing subsequent statements and produce multiple error messages from a single run.</a:t>
            </a:r>
            <a:endParaRPr sz="1600"/>
          </a:p>
        </p:txBody>
      </p:sp>
      <p:pic>
        <p:nvPicPr>
          <p:cNvPr id="164" name="Google Shape;164;p23" title="Screen Shot 2025-11-28 at 02.10.1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74" y="2666400"/>
            <a:ext cx="4023000" cy="985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Block and Indent Handling in Parsing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304800" y="1005850"/>
            <a:ext cx="38394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337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As we include INDENT and DEDENT tokens for block structure in the lexer, the parser must also handle them </a:t>
            </a:r>
            <a:r>
              <a:rPr lang="en-US" sz="2000"/>
              <a:t>using parse_block(), which expects an INDENT token at the start.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33375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Inside a block, it repeatedly parses statements until see a DEDENT or EOF token, ignoring NEWLINE.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33375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‘</a:t>
            </a:r>
            <a:r>
              <a:rPr lang="en-US" sz="2000"/>
              <a:t>If’ statements call parse_block() to read the ‘then’ body and parse ‘else’ block if there is one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33375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‘While’ statements also call parse_block() so that the entire loop body is grouped in the AST.</a:t>
            </a:r>
            <a:endParaRPr sz="2000"/>
          </a:p>
        </p:txBody>
      </p:sp>
      <p:sp>
        <p:nvSpPr>
          <p:cNvPr id="171" name="Google Shape;171;p24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4" title="Screen Shot 2025-11-28 at 01.00.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575" y="916976"/>
            <a:ext cx="4351433" cy="594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Expression Parsing (Precedence)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103900" y="1005850"/>
            <a:ext cx="5214300" cy="3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We parse expressions step by step, from statement down to variable: equality → comparison</a:t>
            </a:r>
            <a:r>
              <a:rPr lang="en-US" sz="2000"/>
              <a:t> → </a:t>
            </a:r>
            <a:r>
              <a:rPr lang="en-US" sz="2000"/>
              <a:t>term → factor → unary → primary.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parse_equality() will check EQ and NE operators.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parse_comparison(), parse_term(), and parse_factor handle relational and </a:t>
            </a:r>
            <a:r>
              <a:rPr lang="en-US" sz="2000"/>
              <a:t>arithmetic operators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parse_unary() processes leading PLUS or MINUS, and parse_primary() recognizes numbers, variables, and parenthesized expressions.</a:t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5" title="Screen Shot 2025-11-28 at 01.31.2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950" y="812377"/>
            <a:ext cx="3621062" cy="59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 title="Screen Shot 2025-11-28 at 01.32.2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533700"/>
            <a:ext cx="3994317" cy="227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Left/Right Derivation</a:t>
            </a:r>
            <a:endParaRPr b="1" sz="3200"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457200" y="928550"/>
            <a:ext cx="8504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Each </a:t>
            </a:r>
            <a:r>
              <a:rPr lang="en-US" sz="2000"/>
              <a:t>function</a:t>
            </a:r>
            <a:r>
              <a:rPr lang="en-US" sz="2000"/>
              <a:t> in parse_expression() starts by parsing on left hand side first, then check to see if next token is the operator</a:t>
            </a:r>
            <a:r>
              <a:rPr lang="en-US" sz="2000"/>
              <a:t> of that level. The parser then parses the right hand side.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Good tree for example, x = a + b + c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6" title="Screen Shot 2025-11-28 at 03.07.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950" y="2669950"/>
            <a:ext cx="4622101" cy="418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Left/Right Derivation</a:t>
            </a:r>
            <a:endParaRPr b="1" sz="3200"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457200" y="928550"/>
            <a:ext cx="8504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Bad</a:t>
            </a:r>
            <a:r>
              <a:rPr lang="en-US" sz="2000"/>
              <a:t> tree for example, x = a + b + c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7" title="Screen Shot 2025-11-28 at 03.08.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600" y="1765300"/>
            <a:ext cx="6212796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Context-Free Grammar (CFG)</a:t>
            </a:r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457200" y="1005850"/>
            <a:ext cx="8390400" cy="6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From the parser’s behavior, construct a CFG captures the grammar the parser recognizes, using BNF notation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Program 		→ StmtList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StmtList 		→ Stmt StmtList | Newline StmtList | ε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Stmt 	              	→ IfStmt | WhileStmt | AssignStmt | PrintStmt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</a:t>
            </a:r>
            <a:r>
              <a:rPr lang="en-US" sz="2000"/>
              <a:t>IfStmt      	     	→  if Expr colon newline Block ElseStmt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ElseStmt              	→ else colon newline Block | ε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WhileStmt          	→ while Expr colon newline Block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AssignStmt        	→ id assign Expr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PrintStmt           	→ print lparen Expr rparen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Block	      	     	→ indent StmtList dedent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 	Expr  	      	     	→ Equality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Equality	      	     	→ Compare Equality_tail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Equality_tail       	→ (eq | ne) Compare Equality_tail | ε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Compare        	     	→ Term Compare_tail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Compare_tail     	→ (lt | le | gt | ge) Term Compare_tail | ε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Term 		    	→ Factor Term_tail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Term_tail 	    	→ (plus | minus) Factor Term_tail | ε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Factor 		    	→ Unary Factor_tail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Factor_tail 	    	→ (mul | div) Unary Factor_tail | ε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Unary 		    	→ (plus | minus) Unary | Primary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/>
              <a:t>	Primary		    	→ num | id | lparen Expr rparen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	</a:t>
            </a:r>
            <a:endParaRPr sz="2000"/>
          </a:p>
        </p:txBody>
      </p:sp>
      <p:sp>
        <p:nvSpPr>
          <p:cNvPr id="204" name="Google Shape;204;p28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Chomsky Normal Form (CNF)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457200" y="1600200"/>
            <a:ext cx="8109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An e</a:t>
            </a:r>
            <a:r>
              <a:rPr lang="en-US" sz="2000"/>
              <a:t>xample that shows how part of our grammar can be rewritten in Chomsky Normal Form (CNF)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	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				IfStmt			→	If	A1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				A1				→	Expr	A2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				A2				→ 	Colon	A3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				A3				→ 	Newline	A4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				A4 				→ 	Block ElseStmt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				If				→ 	if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				Colon			→ 	colon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				Newline		→ 	newline</a:t>
            </a:r>
            <a:endParaRPr sz="2000"/>
          </a:p>
        </p:txBody>
      </p:sp>
      <p:sp>
        <p:nvSpPr>
          <p:cNvPr id="211" name="Google Shape;211;p29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Greibach Normal Form (GNF) 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457200" y="1600200"/>
            <a:ext cx="80739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From previous example, we also can convert that part of our </a:t>
            </a:r>
            <a:r>
              <a:rPr lang="en-US" sz="2000"/>
              <a:t>grammar</a:t>
            </a:r>
            <a:r>
              <a:rPr lang="en-US" sz="2000"/>
              <a:t> to </a:t>
            </a:r>
            <a:r>
              <a:rPr lang="en-US" sz="2000"/>
              <a:t>Greibach Normal Form (GNF)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			IfStmt		</a:t>
            </a:r>
            <a:r>
              <a:rPr lang="en-US" sz="2000"/>
              <a:t>→ 	if Expr Colon Newline Block ElseStmt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			Colon		→ 	colon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			Newline	→ 	newline</a:t>
            </a:r>
            <a:endParaRPr sz="2000"/>
          </a:p>
        </p:txBody>
      </p:sp>
      <p:sp>
        <p:nvSpPr>
          <p:cNvPr id="218" name="Google Shape;218;p30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Abstract Syntax Tree Nodes</a:t>
            </a:r>
            <a:endParaRPr b="1" sz="3200"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604300" y="859275"/>
            <a:ext cx="8229600" cy="5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Construct an AST for program below: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	x = 1 + 6 * 9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	if x &gt; 0: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		print (x)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	else: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		print (0)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5" name="Google Shape;225;p31" title="Screen Shot 2025-11-29 at 21.13.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24405"/>
            <a:ext cx="9144002" cy="4133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Introduction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57200" y="1600200"/>
            <a:ext cx="8138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•"/>
            </a:pPr>
            <a:r>
              <a:rPr lang="en-US" sz="2000"/>
              <a:t>I</a:t>
            </a: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mplement a small compiler for a subset of Python with arithmetic expression, if/else statements, while loop, and print statement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•"/>
            </a:pPr>
            <a:r>
              <a:rPr lang="en-US" sz="2000"/>
              <a:t>Translate </a:t>
            </a: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source programs into assembly language </a:t>
            </a:r>
            <a:r>
              <a:rPr lang="en-US" sz="2000"/>
              <a:t>programs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•"/>
            </a:pPr>
            <a:r>
              <a:rPr lang="en-US" sz="2000"/>
              <a:t>E</a:t>
            </a: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xecute the generated assembly with our tiny virtual machine 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•"/>
            </a:pPr>
            <a:r>
              <a:rPr lang="en-US" sz="2000"/>
              <a:t>I</a:t>
            </a: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mplementation with theory: r</a:t>
            </a: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egular expressions, DFA, CFG, CNF, GNF, and error handling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3" name="Google Shape;93;p14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Code Generation 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-131325" y="1247250"/>
            <a:ext cx="3472200" cy="5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9753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278"/>
              <a:buChar char="•"/>
            </a:pPr>
            <a:r>
              <a:rPr lang="en-US" sz="1388"/>
              <a:t>Generate assembly by traversing the AST inside generate_program(), emitting an Instr object for each step</a:t>
            </a:r>
            <a:endParaRPr sz="1388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88"/>
          </a:p>
          <a:p>
            <a:pPr indent="-309753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278"/>
              <a:buChar char="•"/>
            </a:pPr>
            <a:r>
              <a:rPr lang="en-US" sz="1388"/>
              <a:t>Each instruction contains an opcode and some arguments, matching the exact structure used by our VM</a:t>
            </a:r>
            <a:endParaRPr sz="1388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88"/>
          </a:p>
          <a:p>
            <a:pPr indent="-309753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278"/>
              <a:buChar char="•"/>
            </a:pPr>
            <a:r>
              <a:rPr lang="en-US" sz="1388"/>
              <a:t>Expressions compile into sequences of PUSH_CONST (numbers), LOAD_VAR (variables), and arithmetic or comparison instructions, executed from left to right </a:t>
            </a:r>
            <a:endParaRPr sz="1388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88"/>
          </a:p>
          <a:p>
            <a:pPr indent="-309753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278"/>
              <a:buChar char="•"/>
            </a:pPr>
            <a:r>
              <a:rPr lang="en-US" sz="1388"/>
              <a:t>Nodes such as If and While are turned into LABEL, JUMP, and JUMP_IF_FALSE instructions </a:t>
            </a:r>
            <a:endParaRPr sz="1388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88"/>
          </a:p>
          <a:p>
            <a:pPr indent="-309753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278"/>
              <a:buChar char="•"/>
            </a:pPr>
            <a:r>
              <a:rPr lang="en-US" sz="1388"/>
              <a:t>This code generation phase produces the final assembly program that our VM executes and that we later convert into x86 assembly.</a:t>
            </a:r>
            <a:endParaRPr sz="1278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090"/>
          </a:p>
        </p:txBody>
      </p:sp>
      <p:sp>
        <p:nvSpPr>
          <p:cNvPr id="232" name="Google Shape;232;p32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875" y="1247238"/>
            <a:ext cx="2789530" cy="513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7100" y="1247249"/>
            <a:ext cx="2789525" cy="384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Expression Code Generation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342275" y="1542750"/>
            <a:ext cx="4075200" cy="51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27025" lvl="0" marL="457200" rtl="0" algn="l"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For Number nodes, we generate PUSH_CONST &lt;value&gt;, placing the literal integer directly on the VM stack.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27025" lvl="0" marL="457200" rtl="0" algn="l"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For Var nodes, generate LOAD_VAR &lt;name&gt; to load the current value of the variable from the runtime environment.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27025" lvl="0" marL="457200" rtl="0" algn="l"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For UnaryOp nodes, first, we generate code for the operand and then apply NEG when the operator is MINUS, leaving the negated value on the stack.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27025" lvl="0" marL="457200" rtl="0" algn="l"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For BinOp nodes, compile the left and right operands and then map the operator to an instruction such as ADD, SUB, MUL, DIV, or one of the CMP_ comparison instructions.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41" name="Google Shape;241;p33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33" title="Screen Shot 2025-11-30 at 01.40.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478" y="1417650"/>
            <a:ext cx="4505312" cy="510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Statement Code Generation</a:t>
            </a:r>
            <a:endParaRPr/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188800" y="1272275"/>
            <a:ext cx="4260000" cy="52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For Assign nodes, compile the expression first and then emit STORE_VAR &lt;name&gt; so the computed value is written into the runtime environment.</a:t>
            </a:r>
            <a:endParaRPr sz="1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For Print nodes, compile the expression and then emit PRINT, which makes the VM pop and display the value on the top of the stack</a:t>
            </a:r>
            <a:endParaRPr sz="1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For If nodes, also compile the condition, emit JUMP_IF_FALSE to an ELSE label, compile the then_body, emit a JUMP to an END label, and then place LABEL instructions for both ELSE and END.</a:t>
            </a:r>
            <a:endParaRPr sz="1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For While nodes, emit a LOOP label, compile the condition, emit JUMP_IF_FALSE to an END label, compile the loop body, and then emit a JUMP back to LOOP before placing the END label</a:t>
            </a:r>
            <a:endParaRPr sz="1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35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350"/>
          </a:p>
        </p:txBody>
      </p:sp>
      <p:sp>
        <p:nvSpPr>
          <p:cNvPr id="249" name="Google Shape;249;p34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625" y="1272263"/>
            <a:ext cx="373259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While Loop Code Generation</a:t>
            </a:r>
            <a:endParaRPr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457200" y="1600200"/>
            <a:ext cx="3839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For While nodes, we generate a LOOP start label and immediately compile the loop condition after it.</a:t>
            </a:r>
            <a:endParaRPr sz="1500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JUMP_IF_FALSE is emitted to an END label so that the loop exits when the condition becomes false.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The loop body statements after the conditional check, allowing the VM to execute the body only when the condition is true.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We emit a JUMP back to the LOOP label to repeat the loop, forming the full control-flow cycle.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We finally emit the END label so execution continues after the loop once the condition is no longer satisfied.</a:t>
            </a:r>
            <a:endParaRPr sz="1500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00"/>
          </a:p>
        </p:txBody>
      </p:sp>
      <p:sp>
        <p:nvSpPr>
          <p:cNvPr id="257" name="Google Shape;257;p35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2472977"/>
            <a:ext cx="4341250" cy="1721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Dataflow Analysis and Memory Management</a:t>
            </a:r>
            <a:endParaRPr/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309450" y="1562500"/>
            <a:ext cx="4077900" cy="49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Our runtime environment env is a Python dictionary that maps variable names to their current integer values, representing the program state.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Assignments compute a value on the VM stack and then emit STORE_VAR &lt;name&gt;, which pops the top of the stack and updates env with the new binding.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Expressions that reference variables use LOAD_VAR &lt;name&gt; to push the stored value from env back onto the stack.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Together, the stack and env model the full dataflow of a Mini-Python program, showing how values move between literals, computations, variables, and control-flow operations.</a:t>
            </a:r>
            <a:endParaRPr sz="2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5" name="Google Shape;265;p36"/>
          <p:cNvSpPr txBox="1"/>
          <p:nvPr/>
        </p:nvSpPr>
        <p:spPr>
          <a:xfrm>
            <a:off x="4754880" y="1005840"/>
            <a:ext cx="420624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349" y="1779125"/>
            <a:ext cx="4573775" cy="128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7350" y="3277950"/>
            <a:ext cx="4573775" cy="1101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457200" y="197001"/>
            <a:ext cx="82296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Demo 1 – Arithmetic and Print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-155950" y="1083500"/>
            <a:ext cx="3258600" cy="56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Demo 1:</a:t>
            </a:r>
            <a:endParaRPr sz="1300"/>
          </a:p>
          <a:p>
            <a:pPr indent="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5"/>
              <a:buNone/>
            </a:pPr>
            <a:r>
              <a:rPr lang="en-US" sz="1300"/>
              <a:t>	x = 1 + 2 * 3 </a:t>
            </a:r>
            <a:endParaRPr sz="1300"/>
          </a:p>
          <a:p>
            <a:pPr indent="4572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5"/>
              <a:buNone/>
            </a:pPr>
            <a:r>
              <a:rPr lang="en-US" sz="1300"/>
              <a:t>y = x + 4 </a:t>
            </a:r>
            <a:endParaRPr sz="1300"/>
          </a:p>
          <a:p>
            <a:pPr indent="4572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5"/>
              <a:buNone/>
            </a:pPr>
            <a:r>
              <a:rPr lang="en-US" sz="1300"/>
              <a:t>print(y)</a:t>
            </a:r>
            <a:endParaRPr sz="1300"/>
          </a:p>
          <a:p>
            <a:pPr indent="4572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The </a:t>
            </a:r>
            <a:r>
              <a:rPr lang="en-US" sz="1300"/>
              <a:t>assembly includes PUSH_CONST, ADD, MUL, STORE_VAR, LOAD_VAR, and PRINT instructions that implement the arithmetic on our stack machine</a:t>
            </a:r>
            <a:endParaRPr sz="1300"/>
          </a:p>
          <a:p>
            <a:pPr indent="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The VM execution prints 11 and ends with env = { x: 7, y: 11 }, confirming that our compiler correctly follows operator precedence, ensures accurate in arithmetic.</a:t>
            </a:r>
            <a:endParaRPr sz="1300"/>
          </a:p>
          <a:p>
            <a:pPr indent="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00"/>
          </a:p>
        </p:txBody>
      </p:sp>
      <p:sp>
        <p:nvSpPr>
          <p:cNvPr id="274" name="Google Shape;274;p37"/>
          <p:cNvSpPr txBox="1"/>
          <p:nvPr/>
        </p:nvSpPr>
        <p:spPr>
          <a:xfrm>
            <a:off x="4754880" y="1005840"/>
            <a:ext cx="420624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325" y="1083500"/>
            <a:ext cx="5911576" cy="56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Demo 2 – While Loop</a:t>
            </a:r>
            <a:endParaRPr/>
          </a:p>
        </p:txBody>
      </p:sp>
      <p:sp>
        <p:nvSpPr>
          <p:cNvPr id="281" name="Google Shape;281;p38"/>
          <p:cNvSpPr txBox="1"/>
          <p:nvPr>
            <p:ph idx="1" type="body"/>
          </p:nvPr>
        </p:nvSpPr>
        <p:spPr>
          <a:xfrm>
            <a:off x="-125575" y="1107725"/>
            <a:ext cx="3589500" cy="57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675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450"/>
              <a:buChar char="•"/>
            </a:pPr>
            <a:r>
              <a:rPr lang="en-US" sz="1450"/>
              <a:t>Demo 2: </a:t>
            </a:r>
            <a:endParaRPr sz="1450"/>
          </a:p>
          <a:p>
            <a:pPr indent="4572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50"/>
              <a:t>x = 0 </a:t>
            </a:r>
            <a:endParaRPr sz="1450"/>
          </a:p>
          <a:p>
            <a:pPr indent="4572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50"/>
              <a:t>while x &lt; 5: </a:t>
            </a:r>
            <a:endParaRPr sz="1450"/>
          </a:p>
          <a:p>
            <a:pPr indent="457200" lvl="0" marL="9144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50"/>
              <a:t>x = x + 1 </a:t>
            </a:r>
            <a:endParaRPr sz="1450"/>
          </a:p>
          <a:p>
            <a:pPr indent="0" lvl="0" marL="9144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50"/>
              <a:t>print(x)</a:t>
            </a:r>
            <a:endParaRPr sz="1450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-320675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450"/>
              <a:buChar char="•"/>
            </a:pPr>
            <a:r>
              <a:rPr lang="en-US" sz="1450"/>
              <a:t>The generated assembly introduces a LOOP label, compiles the condition using LOAD_VAR and CMP_LT, emits JUMP_IF_FALSE to an END label, compiles x = x + 1, and then emits a JUMP back to LOOP.</a:t>
            </a:r>
            <a:endParaRPr sz="1450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-320675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450"/>
              <a:buChar char="•"/>
            </a:pPr>
            <a:r>
              <a:rPr lang="en-US" sz="1450"/>
              <a:t>When executed on the VM, the loop runs until x reaches 5, printing 5.</a:t>
            </a:r>
            <a:endParaRPr sz="1450"/>
          </a:p>
        </p:txBody>
      </p:sp>
      <p:sp>
        <p:nvSpPr>
          <p:cNvPr id="282" name="Google Shape;282;p38"/>
          <p:cNvSpPr txBox="1"/>
          <p:nvPr/>
        </p:nvSpPr>
        <p:spPr>
          <a:xfrm>
            <a:off x="4754880" y="1005840"/>
            <a:ext cx="420624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375" y="1107725"/>
            <a:ext cx="5452774" cy="555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457200" y="2664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Demo 3 – If / Else Branching</a:t>
            </a:r>
            <a:endParaRPr/>
          </a:p>
        </p:txBody>
      </p:sp>
      <p:sp>
        <p:nvSpPr>
          <p:cNvPr id="289" name="Google Shape;289;p39"/>
          <p:cNvSpPr txBox="1"/>
          <p:nvPr>
            <p:ph idx="1" type="body"/>
          </p:nvPr>
        </p:nvSpPr>
        <p:spPr>
          <a:xfrm>
            <a:off x="0" y="1085275"/>
            <a:ext cx="3250800" cy="5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350"/>
              <a:buChar char="•"/>
            </a:pPr>
            <a:r>
              <a:rPr lang="en-US" sz="1350"/>
              <a:t>Demo 3 </a:t>
            </a:r>
            <a:endParaRPr sz="1350"/>
          </a:p>
          <a:p>
            <a:pPr indent="4572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350"/>
              <a:t>x = 10 </a:t>
            </a:r>
            <a:endParaRPr sz="1350"/>
          </a:p>
          <a:p>
            <a:pPr indent="4572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350"/>
              <a:t>if x &gt; 5: </a:t>
            </a:r>
            <a:endParaRPr sz="1350"/>
          </a:p>
          <a:p>
            <a:pPr indent="457200" lvl="0" marL="9144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350"/>
              <a:t>print(x) </a:t>
            </a:r>
            <a:endParaRPr sz="1350"/>
          </a:p>
          <a:p>
            <a:pPr indent="0" lvl="0" marL="9144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350"/>
              <a:t>else: </a:t>
            </a:r>
            <a:endParaRPr sz="1350"/>
          </a:p>
          <a:p>
            <a:pPr indent="457200" lvl="0" marL="9144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350"/>
              <a:t>print(0)</a:t>
            </a:r>
            <a:endParaRPr sz="1350"/>
          </a:p>
          <a:p>
            <a:pPr indent="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-314325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350"/>
              <a:buChar char="•"/>
            </a:pPr>
            <a:r>
              <a:rPr lang="en-US" sz="1350"/>
              <a:t>During VM execution, the condition x &gt; 5 is true, so the then-body runs, and printing 10 showing the accurate of the </a:t>
            </a:r>
            <a:r>
              <a:rPr lang="en-US" sz="1350"/>
              <a:t>generated</a:t>
            </a:r>
            <a:r>
              <a:rPr lang="en-US" sz="1350"/>
              <a:t> assembly.</a:t>
            </a:r>
            <a:endParaRPr sz="1350"/>
          </a:p>
        </p:txBody>
      </p:sp>
      <p:sp>
        <p:nvSpPr>
          <p:cNvPr id="290" name="Google Shape;290;p39"/>
          <p:cNvSpPr txBox="1"/>
          <p:nvPr/>
        </p:nvSpPr>
        <p:spPr>
          <a:xfrm>
            <a:off x="4754880" y="1005840"/>
            <a:ext cx="420624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873" y="1085275"/>
            <a:ext cx="5692575" cy="561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Error Demo – Syntax Errors</a:t>
            </a:r>
            <a:endParaRPr/>
          </a:p>
        </p:txBody>
      </p:sp>
      <p:sp>
        <p:nvSpPr>
          <p:cNvPr id="297" name="Google Shape;297;p40"/>
          <p:cNvSpPr txBox="1"/>
          <p:nvPr>
            <p:ph idx="1" type="body"/>
          </p:nvPr>
        </p:nvSpPr>
        <p:spPr>
          <a:xfrm>
            <a:off x="0" y="1312925"/>
            <a:ext cx="3858000" cy="5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Error demo :</a:t>
            </a:r>
            <a:endParaRPr sz="2000"/>
          </a:p>
          <a:p>
            <a:pPr indent="45720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x = 1 + </a:t>
            </a:r>
            <a:endParaRPr sz="2000"/>
          </a:p>
          <a:p>
            <a:pPr indent="45720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if x &gt; : </a:t>
            </a:r>
            <a:endParaRPr sz="2000"/>
          </a:p>
          <a:p>
            <a:pPr indent="45720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print(x)</a:t>
            </a:r>
            <a:endParaRPr sz="2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When errors exist, compile_and_run() prints the collected messages, skips code generation entirely</a:t>
            </a:r>
            <a:endParaRPr sz="2000"/>
          </a:p>
        </p:txBody>
      </p:sp>
      <p:sp>
        <p:nvSpPr>
          <p:cNvPr id="298" name="Google Shape;298;p40"/>
          <p:cNvSpPr txBox="1"/>
          <p:nvPr/>
        </p:nvSpPr>
        <p:spPr>
          <a:xfrm>
            <a:off x="4754880" y="1005840"/>
            <a:ext cx="420624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224" y="1641149"/>
            <a:ext cx="5011875" cy="34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Limitations and Scope</a:t>
            </a:r>
            <a:endParaRPr/>
          </a:p>
        </p:txBody>
      </p:sp>
      <p:sp>
        <p:nvSpPr>
          <p:cNvPr id="305" name="Google Shape;305;p41"/>
          <p:cNvSpPr txBox="1"/>
          <p:nvPr>
            <p:ph idx="1" type="body"/>
          </p:nvPr>
        </p:nvSpPr>
        <p:spPr>
          <a:xfrm>
            <a:off x="831500" y="1518300"/>
            <a:ext cx="7466700" cy="5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/>
              <a:t>Limit to integers, simple arithmetic, variable assignment, printing, and basic control flow in order to keep the compiler small and focused.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/>
              <a:t>This compiler does not support user-defined functions, for loops, return statements, boolean, or complex data types.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/>
              <a:t>The code generation performs integer arithmetic only 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/>
              <a:t>Compiler may </a:t>
            </a:r>
            <a:r>
              <a:rPr lang="en-US" sz="1700"/>
              <a:t>crash or generate wrong result due to no type checking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/>
              <a:t>The compiler runs on our Python-based virtual machine as required by the project rubric. The x86 assembly we show is only a conceptual mapping, not actual machine-executable code.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Phases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457200" y="1600200"/>
            <a:ext cx="81381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Perform lexical analysis to convert characters into a stream of tokens using regular expressions</a:t>
            </a:r>
            <a:endParaRPr sz="20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read input character of source program</a:t>
            </a:r>
            <a:endParaRPr sz="20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group into lexemes</a:t>
            </a:r>
            <a:endParaRPr sz="20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produce a sequence of tokens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Parse the token stream with a parser</a:t>
            </a:r>
            <a:endParaRPr sz="20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parse token generated from lexer</a:t>
            </a:r>
            <a:endParaRPr sz="20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build an Abstract Syntax Tree (AST)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Generate assembly instructions from the AST </a:t>
            </a:r>
            <a:endParaRPr sz="20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x86 assembly program will be generated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0" name="Google Shape;100;p15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Summary</a:t>
            </a:r>
            <a:endParaRPr/>
          </a:p>
        </p:txBody>
      </p:sp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457200" y="1600200"/>
            <a:ext cx="8365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this project, we</a:t>
            </a:r>
            <a:r>
              <a:rPr lang="en-US"/>
              <a:t> implemented a Mini Python compiler that translates raw source code to assembly code and finally executed on our custom virtual machine.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integrated core theories such as regular expressions, tokenization, context-free grammars, and recursive descent parsing with precedence handing into this.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demonstrated correctness using three demo programs covering arithmetic, loops, and branching, plus a syntax-error example that validates our error handling.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project illustrates how formal language theory can guide the construction of real compilers while keeping the system small, coherent, and fully understandable.</a:t>
            </a:r>
            <a:endParaRPr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References</a:t>
            </a:r>
            <a:endParaRPr/>
          </a:p>
        </p:txBody>
      </p:sp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Alfred Aho, Monica Lam, Ravi Sethi, and Jeffrey D. Ullman, Compilers – Principles, Techniques, and Tools, 2nd Edition, Pearson publication, 1986, ISBN no: 0-321-48681-1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title"/>
          </p:nvPr>
        </p:nvSpPr>
        <p:spPr>
          <a:xfrm>
            <a:off x="0" y="25663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10000"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sz="10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4" name="Google Shape;324;p44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Lex</a:t>
            </a:r>
            <a:r>
              <a:rPr b="1" lang="en-US" sz="3200"/>
              <a:t>ical Analysis 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457200" y="1072675"/>
            <a:ext cx="8229600" cy="5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Scans raw source code and breaks into tokens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Regular expression defines token pattern for: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Identifiers follow the pattern [A-Za-z_][A-Za-z0-9_]* </a:t>
            </a:r>
            <a:endParaRPr sz="2000"/>
          </a:p>
          <a:p>
            <a:pPr indent="457200" lvl="0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Numbers follow:  [0-9]+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We match operators like ==, !=, &lt;=, &gt;=, &lt;, &gt;, +, -, *, and /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Whitespace and comments are recognized tokens that the lexer can skip while still tracking line numbers.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Accepted keyword:		if, else, while, print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Error handling allowing </a:t>
            </a:r>
            <a:r>
              <a:rPr lang="en-US" sz="2000"/>
              <a:t>continue</a:t>
            </a:r>
            <a:r>
              <a:rPr lang="en-US" sz="2000"/>
              <a:t> parsing when detecting illegal character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 Regular Expressions</a:t>
            </a:r>
            <a:endParaRPr sz="3200"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457200" y="1165950"/>
            <a:ext cx="3839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</a:t>
            </a:r>
            <a:r>
              <a:rPr lang="en-US" sz="2000"/>
              <a:t>tore token rules in TOKEN_SPEC as (name, pattern) pairs for numbers, identifiers, operators, and punctuation.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</a:t>
            </a:r>
            <a:r>
              <a:rPr lang="en-US" sz="2000"/>
              <a:t>ompile all patterns into a single MASTER_RE using named capturing groups for each token type.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This structure lets us extend the language easily by adding new entries to TOKEN_SPEC and KEYWORDS.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7" title="Screen Shot 2025-11-27 at 04.23.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438" y="939938"/>
            <a:ext cx="4247183" cy="513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 title="Screen Shot 2025-11-27 at 04.26.0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6204350"/>
            <a:ext cx="8534401" cy="653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57200" y="787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Lexeme</a:t>
            </a:r>
            <a:r>
              <a:rPr b="1" lang="en-US" sz="3200"/>
              <a:t> Generation &amp; Token Classification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0" y="1897275"/>
            <a:ext cx="3612900" cy="48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Lexer scans input and produces lexemes. </a:t>
            </a:r>
            <a:endParaRPr sz="2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Lexemes are then converted into tokens to be ready for syntax analysis</a:t>
            </a:r>
            <a:endParaRPr sz="2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Identifiers such as ‘if'’, ‘else’, ‘while’, and ‘print’ are reclassified as keyword tokens.</a:t>
            </a:r>
            <a:endParaRPr sz="2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Token EOF will be added at the end of the token stream</a:t>
            </a:r>
            <a:endParaRPr sz="2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2" name="Google Shape;122;p18" title="Screen Shot 2025-11-27 at 04.14.3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50" y="1293300"/>
            <a:ext cx="5476849" cy="556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Indentation and Lexical Structure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260425" y="931125"/>
            <a:ext cx="3839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M</a:t>
            </a:r>
            <a:r>
              <a:rPr lang="en-US" sz="1700"/>
              <a:t>imic Python style blocks by interpreting leading spaces on each line as indentation levels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2385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M</a:t>
            </a:r>
            <a:r>
              <a:rPr lang="en-US" sz="1700"/>
              <a:t>aintain an indent_stack and push or pop when indentation increases or decreases compared to previous lines</a:t>
            </a:r>
            <a:endParaRPr sz="1700"/>
          </a:p>
        </p:txBody>
      </p:sp>
      <p:sp>
        <p:nvSpPr>
          <p:cNvPr id="129" name="Google Shape;129;p19"/>
          <p:cNvSpPr txBox="1"/>
          <p:nvPr/>
        </p:nvSpPr>
        <p:spPr>
          <a:xfrm>
            <a:off x="4689280" y="931115"/>
            <a:ext cx="42063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•"/>
            </a:pPr>
            <a:r>
              <a:rPr lang="en-US" sz="1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Emit INDENT and DEDENT tokens whenever the indentation level changes</a:t>
            </a:r>
            <a:endParaRPr sz="17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"/>
              <a:buChar char="•"/>
            </a:pPr>
            <a:r>
              <a:rPr lang="en-US" sz="1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Blank or comments still generate a NEWLINE token but do not affect indentation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9" title="Screen Shot 2025-11-27 at 17.19.1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213" y="3282475"/>
            <a:ext cx="6775564" cy="35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32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Deterministic Finite Automaton (DFA)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457200" y="1547975"/>
            <a:ext cx="8229600" cy="5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Deterministic Finite Automaton (DFA) for recognizing ID and NUMBER tokens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q_init: start state. This is where lexical analysis begins by start scanning</a:t>
            </a:r>
            <a:endParaRPr sz="2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q_id: identifier state, consuming letters, digits, or ‘_’ until a non-matching character ends the token</a:t>
            </a:r>
            <a:endParaRPr sz="2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q_num: number construction state, consuming digits until we see a non-digit </a:t>
            </a:r>
            <a:endParaRPr sz="2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q_err: trap state, which represents unexpected character sequence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7" name="Google Shape;137;p20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96125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Deterministic Finite Automaton (DFA)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96125" y="1005850"/>
            <a:ext cx="3839400" cy="50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Transition table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4754880" y="1005840"/>
            <a:ext cx="4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5" name="Google Shape;145;p21"/>
          <p:cNvGraphicFramePr/>
          <p:nvPr/>
        </p:nvGraphicFramePr>
        <p:xfrm>
          <a:off x="451850" y="157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{035A32EA-2E89-4D58-9481-A5566FE4FCE4}</a:tableStyleId>
              </a:tblPr>
              <a:tblGrid>
                <a:gridCol w="833650"/>
                <a:gridCol w="1102300"/>
                <a:gridCol w="967975"/>
              </a:tblGrid>
              <a:tr h="51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next state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→</a:t>
                      </a:r>
                      <a:r>
                        <a:rPr lang="en-US"/>
                        <a:t>q_init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letter, _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q_id*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digit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q_num*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other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q_err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q_id*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etter, _ , digit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q_id*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q_id*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other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q_err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q_num*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digit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q_num*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q_num*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letter, _ , other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q_err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q_err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letter, _ , digit, other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q_err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6" name="Google Shape;146;p21" title="Screen Shot 2025-11-27 at 23.10.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675" y="1512527"/>
            <a:ext cx="5117926" cy="48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